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C9B476E-A2FB-2B92-C43F-E586D18CA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42900"/>
            <a:ext cx="11319286" cy="61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7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BBD563D-7DA3-8CB5-4B16-AEEAC23FEA34}"/>
              </a:ext>
            </a:extLst>
          </p:cNvPr>
          <p:cNvSpPr txBox="1"/>
          <p:nvPr/>
        </p:nvSpPr>
        <p:spPr>
          <a:xfrm>
            <a:off x="133350" y="114300"/>
            <a:ext cx="12249150" cy="654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b="1" i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Qu’est-ce que l’A.M.I. ?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Cambria" panose="02040503050406030204" pitchFamily="18" charset="0"/>
              </a:rPr>
              <a:t>L’A.M.I. (Association nationale de défense des Malades, Invalides et handicapés), est une association loi 1901 présente sur le territoire français au travers de comités locaux et départementaux. </a:t>
            </a:r>
            <a:b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Cambria" panose="02040503050406030204" pitchFamily="18" charset="0"/>
              </a:rPr>
            </a:b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Cambria" panose="02040503050406030204" pitchFamily="18" charset="0"/>
              </a:rPr>
              <a:t>Née en 1936 dans les sanatoriums au cœur des combats des travailleurs atteints de tuberculose au sein de la FNTC puis de la FNLA, l’</a:t>
            </a:r>
            <a:r>
              <a:rPr lang="fr-FR" sz="12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Cambria" panose="02040503050406030204" pitchFamily="18" charset="0"/>
              </a:rPr>
              <a:t>A.M.i</a:t>
            </a:r>
            <a:r>
              <a:rPr lang="fr-FR" sz="1200" b="1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Cambria" panose="02040503050406030204" pitchFamily="18" charset="0"/>
              </a:rPr>
              <a:t>.</a:t>
            </a: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Cambria" panose="02040503050406030204" pitchFamily="18" charset="0"/>
              </a:rPr>
              <a:t> regroupe depuis 1964 des personnes handicapées ou malades, des parents d’enfants handicapés et des personnes valides qui ont choisi de lutter pour que les personnes handicapées puissent :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ctr" fontAlgn="t">
              <a:lnSpc>
                <a:spcPct val="105000"/>
              </a:lnSpc>
              <a:spcBef>
                <a:spcPts val="1000"/>
              </a:spcBef>
              <a:spcAft>
                <a:spcPts val="800"/>
              </a:spcAft>
            </a:pPr>
            <a:r>
              <a:rPr lang="fr-FR" sz="1200" b="1" i="1" kern="100" cap="all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swald" panose="00000500000000000000" pitchFamily="2" charset="0"/>
                <a:ea typeface="SimSun" panose="02010600030101010101" pitchFamily="2" charset="-122"/>
                <a:cs typeface="Oswald" panose="00000500000000000000" pitchFamily="2" charset="0"/>
              </a:rPr>
              <a:t>VIVRE, ÉTUDIER, TRAVAILLER, SE CULTIVER   AVEC  L’Ensemble  DES CITOYENNES  ET  CITOYENS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 fontAlgn="t">
              <a:lnSpc>
                <a:spcPct val="105000"/>
              </a:lnSpc>
              <a:spcBef>
                <a:spcPts val="75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Cambria" panose="02040503050406030204" pitchFamily="18" charset="0"/>
              </a:rPr>
              <a:t>L’A.M.I. refuse la pitié et l’assistance :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 fontAlgn="t">
              <a:lnSpc>
                <a:spcPct val="105000"/>
              </a:lnSpc>
              <a:spcBef>
                <a:spcPts val="75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Cambria" panose="02040503050406030204" pitchFamily="18" charset="0"/>
              </a:rPr>
              <a:t>Rare association à ne gérer aucun établissement ou service, elle est indépendante de toute structure d’accueil et de travail.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 fontAlgn="t">
              <a:lnSpc>
                <a:spcPct val="105000"/>
              </a:lnSpc>
              <a:spcBef>
                <a:spcPts val="75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Cambria" panose="02040503050406030204" pitchFamily="18" charset="0"/>
              </a:rPr>
              <a:t>Elle consacre tous ses moyens à rompre l’isolement, le silence et la misère pour permettre aux citoyens handicapés ou malades de :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 algn="just" fontAlgn="t">
              <a:lnSpc>
                <a:spcPct val="10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Wingdings" panose="05000000000000000000" pitchFamily="2" charset="2"/>
              </a:rPr>
              <a:t>Lutter pour obtenir leur insertion dans tous les aspects de l’existence,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Wingdings" panose="05000000000000000000" pitchFamily="2" charset="2"/>
            </a:endParaRPr>
          </a:p>
          <a:p>
            <a:pPr marL="342900" lvl="0" indent="-342900" algn="just" fontAlgn="t">
              <a:lnSpc>
                <a:spcPct val="10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Wingdings" panose="05000000000000000000" pitchFamily="2" charset="2"/>
              </a:rPr>
              <a:t>Intégrer la vie scolaire, professionnelle, sociale et culturelle,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Wingdings" panose="05000000000000000000" pitchFamily="2" charset="2"/>
            </a:endParaRPr>
          </a:p>
          <a:p>
            <a:pPr marL="342900" lvl="0" indent="-342900" algn="just" fontAlgn="t">
              <a:lnSpc>
                <a:spcPct val="10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Wingdings" panose="05000000000000000000" pitchFamily="2" charset="2"/>
              </a:rPr>
              <a:t>Revendiquer des ressources décentes et la compensation de tous les surcoûts dus au handicap,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Wingdings" panose="05000000000000000000" pitchFamily="2" charset="2"/>
            </a:endParaRPr>
          </a:p>
          <a:p>
            <a:pPr marL="342900" lvl="0" indent="-342900" algn="just" fontAlgn="t">
              <a:lnSpc>
                <a:spcPct val="10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Wingdings" panose="05000000000000000000" pitchFamily="2" charset="2"/>
              </a:rPr>
              <a:t>Faire respecter la dignité des personnes malades (notamment lors des hospitalisations), et des personnes handicapées en établissement,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Wingdings" panose="05000000000000000000" pitchFamily="2" charset="2"/>
            </a:endParaRPr>
          </a:p>
          <a:p>
            <a:pPr marL="342900" lvl="0" indent="-342900" algn="just" fontAlgn="t">
              <a:lnSpc>
                <a:spcPct val="10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Wingdings" panose="05000000000000000000" pitchFamily="2" charset="2"/>
              </a:rPr>
              <a:t>Connaître leurs droits pour se responsabiliser et refuser l’assistanat,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Wingdings" panose="05000000000000000000" pitchFamily="2" charset="2"/>
            </a:endParaRPr>
          </a:p>
          <a:p>
            <a:pPr marL="342900" lvl="0" indent="-342900" algn="just" fontAlgn="t">
              <a:lnSpc>
                <a:spcPct val="10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Wingdings" panose="05000000000000000000" pitchFamily="2" charset="2"/>
              </a:rPr>
              <a:t>Défendre et promouvoir un système de protection sociale qui garantit le droit à la santé pour tous sans reste à charge pour tous les soins et médicaments,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Wingdings" panose="05000000000000000000" pitchFamily="2" charset="2"/>
            </a:endParaRPr>
          </a:p>
          <a:p>
            <a:pPr marL="342900" lvl="0" indent="-342900" algn="just" fontAlgn="t">
              <a:lnSpc>
                <a:spcPct val="10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Wingdings" panose="05000000000000000000" pitchFamily="2" charset="2"/>
              </a:rPr>
              <a:t>Réfléchir aux causes de leurs difficultés, trouver les moyens les plus efficaces pour agir collectivement. 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Wingdings" panose="05000000000000000000" pitchFamily="2" charset="2"/>
            </a:endParaRPr>
          </a:p>
          <a:p>
            <a:pPr algn="just" fontAlgn="t">
              <a:lnSpc>
                <a:spcPct val="105000"/>
              </a:lnSpc>
              <a:spcBef>
                <a:spcPts val="750"/>
              </a:spcBef>
              <a:spcAft>
                <a:spcPts val="800"/>
              </a:spcAf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Cambria" panose="02040503050406030204" pitchFamily="18" charset="0"/>
              </a:rPr>
              <a:t>Pour atteindre ces objectifs l’A.M.I. lutte pour : 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 algn="just" fontAlgn="t">
              <a:lnSpc>
                <a:spcPct val="105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Wingdings" panose="05000000000000000000" pitchFamily="2" charset="2"/>
              </a:rPr>
              <a:t>Des ressources décentes avec une Allocation pour Adultes Handicapés égale à 100 % du SMIC net,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Wingdings" panose="05000000000000000000" pitchFamily="2" charset="2"/>
            </a:endParaRPr>
          </a:p>
          <a:p>
            <a:pPr marL="342900" lvl="0" indent="-342900" algn="just" fontAlgn="t">
              <a:lnSpc>
                <a:spcPct val="10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Wingdings" panose="05000000000000000000" pitchFamily="2" charset="2"/>
              </a:rPr>
              <a:t>Une véritable compensation de tous les surcoûts </a:t>
            </a:r>
            <a:r>
              <a:rPr lang="fr-FR" sz="1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Wingdings" panose="05000000000000000000" pitchFamily="2" charset="2"/>
              </a:rPr>
              <a:t>dûs</a:t>
            </a: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Wingdings" panose="05000000000000000000" pitchFamily="2" charset="2"/>
              </a:rPr>
              <a:t> au handicap,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Wingdings" panose="05000000000000000000" pitchFamily="2" charset="2"/>
            </a:endParaRPr>
          </a:p>
          <a:p>
            <a:pPr marL="342900" lvl="0" indent="-342900" algn="just" fontAlgn="t">
              <a:lnSpc>
                <a:spcPct val="10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Wingdings" panose="05000000000000000000" pitchFamily="2" charset="2"/>
              </a:rPr>
              <a:t>Un statut de salarié à part entière pour les travailleurs handicapés en ESAT,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Wingdings" panose="05000000000000000000" pitchFamily="2" charset="2"/>
            </a:endParaRPr>
          </a:p>
          <a:p>
            <a:pPr marL="342900" lvl="0" indent="-342900" fontAlgn="t">
              <a:lnSpc>
                <a:spcPct val="10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r-FR" sz="1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Wingdings" panose="05000000000000000000" pitchFamily="2" charset="2"/>
              </a:rPr>
              <a:t>Dénoncer les maltraitances dans de trop nombreux établissements pour personnes handicapées ou âgées.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017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1E153F2-8348-7636-0A7C-BA7D3909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57174"/>
            <a:ext cx="115157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1129BED-097B-4BC9-776E-8BECB186F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342900"/>
            <a:ext cx="115538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3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C93AA8-4629-F5B2-BFC9-F163B5630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323849"/>
            <a:ext cx="115728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0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B819E6C8-7532-5935-83EA-1FDADB21C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" y="238125"/>
            <a:ext cx="1138237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1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90DA9D-CF7E-A7D4-7569-BA5DE160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DB9DFC-CF60-A927-0972-DA6582C8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193455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</TotalTime>
  <Words>358</Words>
  <Application>Microsoft Office PowerPoint</Application>
  <PresentationFormat>Grand écran</PresentationFormat>
  <Paragraphs>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Cambria</vt:lpstr>
      <vt:lpstr>Century Gothic</vt:lpstr>
      <vt:lpstr>Open Sans</vt:lpstr>
      <vt:lpstr>Oswald</vt:lpstr>
      <vt:lpstr>Wingdings</vt:lpstr>
      <vt:lpstr>Wingdings 3</vt:lpstr>
      <vt:lpstr>Secteur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Georges POUCHAIN</dc:creator>
  <cp:lastModifiedBy>Georges POUCHAIN</cp:lastModifiedBy>
  <cp:revision>1</cp:revision>
  <dcterms:created xsi:type="dcterms:W3CDTF">2025-10-22T13:30:14Z</dcterms:created>
  <dcterms:modified xsi:type="dcterms:W3CDTF">2025-10-22T14:30:42Z</dcterms:modified>
</cp:coreProperties>
</file>